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0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4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3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9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4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3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7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6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7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4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BC51-0656-44E6-ADC0-A214959BEA5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D654-49B5-44F5-81C1-CA1B40FD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108677"/>
              </p:ext>
            </p:extLst>
          </p:nvPr>
        </p:nvGraphicFramePr>
        <p:xfrm>
          <a:off x="533400" y="1143000"/>
          <a:ext cx="8227409" cy="4986429"/>
        </p:xfrm>
        <a:graphic>
          <a:graphicData uri="http://schemas.openxmlformats.org/drawingml/2006/table">
            <a:tbl>
              <a:tblPr/>
              <a:tblGrid>
                <a:gridCol w="468742"/>
                <a:gridCol w="468742"/>
                <a:gridCol w="468742"/>
                <a:gridCol w="1061995"/>
                <a:gridCol w="1064437"/>
                <a:gridCol w="1064437"/>
                <a:gridCol w="292965"/>
                <a:gridCol w="549308"/>
                <a:gridCol w="549308"/>
                <a:gridCol w="549308"/>
                <a:gridCol w="205075"/>
                <a:gridCol w="283198"/>
                <a:gridCol w="468742"/>
                <a:gridCol w="390619"/>
                <a:gridCol w="341791"/>
              </a:tblGrid>
              <a:tr h="18657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Juan River Watershed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3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Wolf Creek Summit Snotel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 Spring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Spring  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 Spring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 Spring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Spring  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 Spring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March 1 SWE</a:t>
                      </a:r>
                    </a:p>
                  </a:txBody>
                  <a:tcPr marL="6784" marR="6784" marT="678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1 SWE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72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1981-2010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Swe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Swe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SWE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March 1 SWE</a:t>
                      </a:r>
                    </a:p>
                  </a:txBody>
                  <a:tcPr marL="6784" marR="6784" marT="678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 Dust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Dust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Dust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March 1 SWE</a:t>
                      </a:r>
                    </a:p>
                  </a:txBody>
                  <a:tcPr marL="6784" marR="6784" marT="678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2008, 2017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Dust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48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24500" cy="4717018"/>
            <a:chOff x="1752600" y="750332"/>
            <a:chExt cx="5524500" cy="4717018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2013: Low March 1 SWE, Dry Spring, Max Dust</a:t>
              </a:r>
            </a:p>
          </p:txBody>
        </p:sp>
        <p:pic>
          <p:nvPicPr>
            <p:cNvPr id="9218" name="Picture 2" descr="SanJuan_Pagosa_2013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71600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103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24500" cy="4717018"/>
            <a:chOff x="1752600" y="750332"/>
            <a:chExt cx="5524500" cy="4717018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2014: Low March 1 SWE, Avg Spring, Avg Dust</a:t>
              </a:r>
            </a:p>
          </p:txBody>
        </p:sp>
        <p:pic>
          <p:nvPicPr>
            <p:cNvPr id="1026" name="Picture 2" descr="Graph of DAILY Discharge, cubic feet per seco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71600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071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50332"/>
            <a:ext cx="55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WY 2015: Low March 1 SWE, Wet Spring, Min Dust</a:t>
            </a:r>
          </a:p>
        </p:txBody>
      </p:sp>
      <p:pic>
        <p:nvPicPr>
          <p:cNvPr id="4" name="Picture 2" descr="Graph of DAILY Discharge, cubic feet per sec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371600"/>
            <a:ext cx="5524500" cy="4095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53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50332"/>
            <a:ext cx="55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WY 2016: </a:t>
            </a:r>
            <a:r>
              <a:rPr lang="en-US" dirty="0" err="1"/>
              <a:t>Avg</a:t>
            </a:r>
            <a:r>
              <a:rPr lang="en-US" dirty="0"/>
              <a:t> March 1 SWE, </a:t>
            </a:r>
            <a:r>
              <a:rPr lang="en-US" dirty="0" err="1"/>
              <a:t>Avg</a:t>
            </a:r>
            <a:r>
              <a:rPr lang="en-US" dirty="0"/>
              <a:t> Spring, </a:t>
            </a:r>
            <a:r>
              <a:rPr lang="en-US" dirty="0" err="1"/>
              <a:t>Avg</a:t>
            </a:r>
            <a:r>
              <a:rPr lang="en-US" dirty="0"/>
              <a:t> Dust</a:t>
            </a:r>
          </a:p>
        </p:txBody>
      </p:sp>
      <p:pic>
        <p:nvPicPr>
          <p:cNvPr id="3" name="Picture 2" descr="SanJuan_201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1397000"/>
            <a:ext cx="55245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28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50332"/>
            <a:ext cx="55245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/>
              <a:t>WY 2017: High March 1 SWE, Dry Spring, </a:t>
            </a:r>
            <a:r>
              <a:rPr lang="en-US" dirty="0" err="1"/>
              <a:t>Avg</a:t>
            </a:r>
            <a:r>
              <a:rPr lang="en-US" dirty="0"/>
              <a:t> Dust</a:t>
            </a:r>
          </a:p>
          <a:p>
            <a:pPr algn="ctr"/>
            <a:endParaRPr lang="en-US" dirty="0"/>
          </a:p>
        </p:txBody>
      </p:sp>
      <p:pic>
        <p:nvPicPr>
          <p:cNvPr id="3" name="Picture 2" descr="SanJua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1397000"/>
            <a:ext cx="55245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4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1381125"/>
            <a:ext cx="5524500" cy="4095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750332"/>
            <a:ext cx="55245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/>
              <a:t>WY </a:t>
            </a:r>
            <a:r>
              <a:rPr lang="en-US" dirty="0" smtClean="0"/>
              <a:t>2018: Low </a:t>
            </a:r>
            <a:r>
              <a:rPr lang="en-US" dirty="0"/>
              <a:t>March 1 SWE, Dry Spring, </a:t>
            </a:r>
            <a:r>
              <a:rPr lang="en-US" dirty="0" err="1"/>
              <a:t>Avg</a:t>
            </a:r>
            <a:r>
              <a:rPr lang="en-US" dirty="0"/>
              <a:t> Dust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8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60145" y="1381108"/>
            <a:ext cx="5524500" cy="4095750"/>
            <a:chOff x="1760145" y="1381108"/>
            <a:chExt cx="5524500" cy="4095750"/>
          </a:xfrm>
        </p:grpSpPr>
        <p:grpSp>
          <p:nvGrpSpPr>
            <p:cNvPr id="7" name="Group 6"/>
            <p:cNvGrpSpPr/>
            <p:nvPr/>
          </p:nvGrpSpPr>
          <p:grpSpPr>
            <a:xfrm>
              <a:off x="1760145" y="1381108"/>
              <a:ext cx="5524500" cy="4095750"/>
              <a:chOff x="1760145" y="1381108"/>
              <a:chExt cx="5524500" cy="4095750"/>
            </a:xfrm>
          </p:grpSpPr>
          <p:pic>
            <p:nvPicPr>
              <p:cNvPr id="6" name="Picture 2" descr="SanJuan_Pagosa_2008.g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145" y="1381108"/>
                <a:ext cx="5524500" cy="4095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438400" y="2057400"/>
                <a:ext cx="4648200" cy="2514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462543" y="2488625"/>
                <a:ext cx="4626320" cy="1938520"/>
              </a:xfrm>
              <a:custGeom>
                <a:avLst/>
                <a:gdLst>
                  <a:gd name="connsiteX0" fmla="*/ 0 w 4626320"/>
                  <a:gd name="connsiteY0" fmla="*/ 1937779 h 1937779"/>
                  <a:gd name="connsiteX1" fmla="*/ 334978 w 4626320"/>
                  <a:gd name="connsiteY1" fmla="*/ 1883458 h 1937779"/>
                  <a:gd name="connsiteX2" fmla="*/ 516047 w 4626320"/>
                  <a:gd name="connsiteY2" fmla="*/ 1820084 h 1937779"/>
                  <a:gd name="connsiteX3" fmla="*/ 706170 w 4626320"/>
                  <a:gd name="connsiteY3" fmla="*/ 1702388 h 1937779"/>
                  <a:gd name="connsiteX4" fmla="*/ 742384 w 4626320"/>
                  <a:gd name="connsiteY4" fmla="*/ 1629961 h 1937779"/>
                  <a:gd name="connsiteX5" fmla="*/ 805758 w 4626320"/>
                  <a:gd name="connsiteY5" fmla="*/ 1657121 h 1937779"/>
                  <a:gd name="connsiteX6" fmla="*/ 959667 w 4626320"/>
                  <a:gd name="connsiteY6" fmla="*/ 1322143 h 1937779"/>
                  <a:gd name="connsiteX7" fmla="*/ 1104522 w 4626320"/>
                  <a:gd name="connsiteY7" fmla="*/ 1213501 h 1937779"/>
                  <a:gd name="connsiteX8" fmla="*/ 1176950 w 4626320"/>
                  <a:gd name="connsiteY8" fmla="*/ 1077699 h 1937779"/>
                  <a:gd name="connsiteX9" fmla="*/ 1276538 w 4626320"/>
                  <a:gd name="connsiteY9" fmla="*/ 869470 h 1937779"/>
                  <a:gd name="connsiteX10" fmla="*/ 1430447 w 4626320"/>
                  <a:gd name="connsiteY10" fmla="*/ 670293 h 1937779"/>
                  <a:gd name="connsiteX11" fmla="*/ 1475714 w 4626320"/>
                  <a:gd name="connsiteY11" fmla="*/ 615973 h 1937779"/>
                  <a:gd name="connsiteX12" fmla="*/ 1539089 w 4626320"/>
                  <a:gd name="connsiteY12" fmla="*/ 462064 h 1937779"/>
                  <a:gd name="connsiteX13" fmla="*/ 1638677 w 4626320"/>
                  <a:gd name="connsiteY13" fmla="*/ 425850 h 1937779"/>
                  <a:gd name="connsiteX14" fmla="*/ 1692998 w 4626320"/>
                  <a:gd name="connsiteY14" fmla="*/ 471117 h 1937779"/>
                  <a:gd name="connsiteX15" fmla="*/ 1765425 w 4626320"/>
                  <a:gd name="connsiteY15" fmla="*/ 308155 h 1937779"/>
                  <a:gd name="connsiteX16" fmla="*/ 1846907 w 4626320"/>
                  <a:gd name="connsiteY16" fmla="*/ 226674 h 1937779"/>
                  <a:gd name="connsiteX17" fmla="*/ 1928388 w 4626320"/>
                  <a:gd name="connsiteY17" fmla="*/ 235727 h 1937779"/>
                  <a:gd name="connsiteX18" fmla="*/ 1991762 w 4626320"/>
                  <a:gd name="connsiteY18" fmla="*/ 181406 h 1937779"/>
                  <a:gd name="connsiteX19" fmla="*/ 2055136 w 4626320"/>
                  <a:gd name="connsiteY19" fmla="*/ 81818 h 1937779"/>
                  <a:gd name="connsiteX20" fmla="*/ 2118510 w 4626320"/>
                  <a:gd name="connsiteY20" fmla="*/ 36551 h 1937779"/>
                  <a:gd name="connsiteX21" fmla="*/ 2199992 w 4626320"/>
                  <a:gd name="connsiteY21" fmla="*/ 81818 h 1937779"/>
                  <a:gd name="connsiteX22" fmla="*/ 2245259 w 4626320"/>
                  <a:gd name="connsiteY22" fmla="*/ 18444 h 1937779"/>
                  <a:gd name="connsiteX23" fmla="*/ 2326740 w 4626320"/>
                  <a:gd name="connsiteY23" fmla="*/ 18444 h 1937779"/>
                  <a:gd name="connsiteX24" fmla="*/ 2381061 w 4626320"/>
                  <a:gd name="connsiteY24" fmla="*/ 337 h 1937779"/>
                  <a:gd name="connsiteX25" fmla="*/ 2498756 w 4626320"/>
                  <a:gd name="connsiteY25" fmla="*/ 36551 h 1937779"/>
                  <a:gd name="connsiteX26" fmla="*/ 2507809 w 4626320"/>
                  <a:gd name="connsiteY26" fmla="*/ 118032 h 1937779"/>
                  <a:gd name="connsiteX27" fmla="*/ 2571184 w 4626320"/>
                  <a:gd name="connsiteY27" fmla="*/ 136139 h 1937779"/>
                  <a:gd name="connsiteX28" fmla="*/ 2616451 w 4626320"/>
                  <a:gd name="connsiteY28" fmla="*/ 280994 h 1937779"/>
                  <a:gd name="connsiteX29" fmla="*/ 2661718 w 4626320"/>
                  <a:gd name="connsiteY29" fmla="*/ 262887 h 1937779"/>
                  <a:gd name="connsiteX30" fmla="*/ 2815627 w 4626320"/>
                  <a:gd name="connsiteY30" fmla="*/ 534491 h 1937779"/>
                  <a:gd name="connsiteX31" fmla="*/ 2869948 w 4626320"/>
                  <a:gd name="connsiteY31" fmla="*/ 625026 h 1937779"/>
                  <a:gd name="connsiteX32" fmla="*/ 2942376 w 4626320"/>
                  <a:gd name="connsiteY32" fmla="*/ 842309 h 1937779"/>
                  <a:gd name="connsiteX33" fmla="*/ 3032910 w 4626320"/>
                  <a:gd name="connsiteY33" fmla="*/ 1005272 h 1937779"/>
                  <a:gd name="connsiteX34" fmla="*/ 3105338 w 4626320"/>
                  <a:gd name="connsiteY34" fmla="*/ 1122967 h 1937779"/>
                  <a:gd name="connsiteX35" fmla="*/ 3195873 w 4626320"/>
                  <a:gd name="connsiteY35" fmla="*/ 1267822 h 1937779"/>
                  <a:gd name="connsiteX36" fmla="*/ 3422209 w 4626320"/>
                  <a:gd name="connsiteY36" fmla="*/ 1358357 h 1937779"/>
                  <a:gd name="connsiteX37" fmla="*/ 3612332 w 4626320"/>
                  <a:gd name="connsiteY37" fmla="*/ 1376464 h 1937779"/>
                  <a:gd name="connsiteX38" fmla="*/ 3793402 w 4626320"/>
                  <a:gd name="connsiteY38" fmla="*/ 1476052 h 1937779"/>
                  <a:gd name="connsiteX39" fmla="*/ 3892990 w 4626320"/>
                  <a:gd name="connsiteY39" fmla="*/ 1457945 h 1937779"/>
                  <a:gd name="connsiteX40" fmla="*/ 4218914 w 4626320"/>
                  <a:gd name="connsiteY40" fmla="*/ 1666175 h 1937779"/>
                  <a:gd name="connsiteX41" fmla="*/ 4282289 w 4626320"/>
                  <a:gd name="connsiteY41" fmla="*/ 1548480 h 1937779"/>
                  <a:gd name="connsiteX42" fmla="*/ 4336609 w 4626320"/>
                  <a:gd name="connsiteY42" fmla="*/ 1639014 h 1937779"/>
                  <a:gd name="connsiteX43" fmla="*/ 4381877 w 4626320"/>
                  <a:gd name="connsiteY43" fmla="*/ 1602800 h 1937779"/>
                  <a:gd name="connsiteX44" fmla="*/ 4499572 w 4626320"/>
                  <a:gd name="connsiteY44" fmla="*/ 1639014 h 1937779"/>
                  <a:gd name="connsiteX45" fmla="*/ 4626320 w 4626320"/>
                  <a:gd name="connsiteY45" fmla="*/ 1611854 h 1937779"/>
                  <a:gd name="connsiteX0" fmla="*/ 0 w 4626320"/>
                  <a:gd name="connsiteY0" fmla="*/ 1938520 h 1938520"/>
                  <a:gd name="connsiteX1" fmla="*/ 334978 w 4626320"/>
                  <a:gd name="connsiteY1" fmla="*/ 1884199 h 1938520"/>
                  <a:gd name="connsiteX2" fmla="*/ 516047 w 4626320"/>
                  <a:gd name="connsiteY2" fmla="*/ 1820825 h 1938520"/>
                  <a:gd name="connsiteX3" fmla="*/ 706170 w 4626320"/>
                  <a:gd name="connsiteY3" fmla="*/ 1703129 h 1938520"/>
                  <a:gd name="connsiteX4" fmla="*/ 742384 w 4626320"/>
                  <a:gd name="connsiteY4" fmla="*/ 1630702 h 1938520"/>
                  <a:gd name="connsiteX5" fmla="*/ 805758 w 4626320"/>
                  <a:gd name="connsiteY5" fmla="*/ 1657862 h 1938520"/>
                  <a:gd name="connsiteX6" fmla="*/ 959667 w 4626320"/>
                  <a:gd name="connsiteY6" fmla="*/ 1322884 h 1938520"/>
                  <a:gd name="connsiteX7" fmla="*/ 1104522 w 4626320"/>
                  <a:gd name="connsiteY7" fmla="*/ 1214242 h 1938520"/>
                  <a:gd name="connsiteX8" fmla="*/ 1176950 w 4626320"/>
                  <a:gd name="connsiteY8" fmla="*/ 1078440 h 1938520"/>
                  <a:gd name="connsiteX9" fmla="*/ 1276538 w 4626320"/>
                  <a:gd name="connsiteY9" fmla="*/ 870211 h 1938520"/>
                  <a:gd name="connsiteX10" fmla="*/ 1430447 w 4626320"/>
                  <a:gd name="connsiteY10" fmla="*/ 671034 h 1938520"/>
                  <a:gd name="connsiteX11" fmla="*/ 1475714 w 4626320"/>
                  <a:gd name="connsiteY11" fmla="*/ 616714 h 1938520"/>
                  <a:gd name="connsiteX12" fmla="*/ 1539089 w 4626320"/>
                  <a:gd name="connsiteY12" fmla="*/ 462805 h 1938520"/>
                  <a:gd name="connsiteX13" fmla="*/ 1638677 w 4626320"/>
                  <a:gd name="connsiteY13" fmla="*/ 426591 h 1938520"/>
                  <a:gd name="connsiteX14" fmla="*/ 1692998 w 4626320"/>
                  <a:gd name="connsiteY14" fmla="*/ 471858 h 1938520"/>
                  <a:gd name="connsiteX15" fmla="*/ 1765425 w 4626320"/>
                  <a:gd name="connsiteY15" fmla="*/ 308896 h 1938520"/>
                  <a:gd name="connsiteX16" fmla="*/ 1846907 w 4626320"/>
                  <a:gd name="connsiteY16" fmla="*/ 227415 h 1938520"/>
                  <a:gd name="connsiteX17" fmla="*/ 1928388 w 4626320"/>
                  <a:gd name="connsiteY17" fmla="*/ 236468 h 1938520"/>
                  <a:gd name="connsiteX18" fmla="*/ 1991762 w 4626320"/>
                  <a:gd name="connsiteY18" fmla="*/ 182147 h 1938520"/>
                  <a:gd name="connsiteX19" fmla="*/ 2055136 w 4626320"/>
                  <a:gd name="connsiteY19" fmla="*/ 82559 h 1938520"/>
                  <a:gd name="connsiteX20" fmla="*/ 2118510 w 4626320"/>
                  <a:gd name="connsiteY20" fmla="*/ 37292 h 1938520"/>
                  <a:gd name="connsiteX21" fmla="*/ 2199992 w 4626320"/>
                  <a:gd name="connsiteY21" fmla="*/ 82559 h 1938520"/>
                  <a:gd name="connsiteX22" fmla="*/ 2245259 w 4626320"/>
                  <a:gd name="connsiteY22" fmla="*/ 19185 h 1938520"/>
                  <a:gd name="connsiteX23" fmla="*/ 2326740 w 4626320"/>
                  <a:gd name="connsiteY23" fmla="*/ 19185 h 1938520"/>
                  <a:gd name="connsiteX24" fmla="*/ 2381061 w 4626320"/>
                  <a:gd name="connsiteY24" fmla="*/ 1078 h 1938520"/>
                  <a:gd name="connsiteX25" fmla="*/ 2462542 w 4626320"/>
                  <a:gd name="connsiteY25" fmla="*/ 55399 h 1938520"/>
                  <a:gd name="connsiteX26" fmla="*/ 2507809 w 4626320"/>
                  <a:gd name="connsiteY26" fmla="*/ 118773 h 1938520"/>
                  <a:gd name="connsiteX27" fmla="*/ 2571184 w 4626320"/>
                  <a:gd name="connsiteY27" fmla="*/ 136880 h 1938520"/>
                  <a:gd name="connsiteX28" fmla="*/ 2616451 w 4626320"/>
                  <a:gd name="connsiteY28" fmla="*/ 281735 h 1938520"/>
                  <a:gd name="connsiteX29" fmla="*/ 2661718 w 4626320"/>
                  <a:gd name="connsiteY29" fmla="*/ 263628 h 1938520"/>
                  <a:gd name="connsiteX30" fmla="*/ 2815627 w 4626320"/>
                  <a:gd name="connsiteY30" fmla="*/ 535232 h 1938520"/>
                  <a:gd name="connsiteX31" fmla="*/ 2869948 w 4626320"/>
                  <a:gd name="connsiteY31" fmla="*/ 625767 h 1938520"/>
                  <a:gd name="connsiteX32" fmla="*/ 2942376 w 4626320"/>
                  <a:gd name="connsiteY32" fmla="*/ 843050 h 1938520"/>
                  <a:gd name="connsiteX33" fmla="*/ 3032910 w 4626320"/>
                  <a:gd name="connsiteY33" fmla="*/ 1006013 h 1938520"/>
                  <a:gd name="connsiteX34" fmla="*/ 3105338 w 4626320"/>
                  <a:gd name="connsiteY34" fmla="*/ 1123708 h 1938520"/>
                  <a:gd name="connsiteX35" fmla="*/ 3195873 w 4626320"/>
                  <a:gd name="connsiteY35" fmla="*/ 1268563 h 1938520"/>
                  <a:gd name="connsiteX36" fmla="*/ 3422209 w 4626320"/>
                  <a:gd name="connsiteY36" fmla="*/ 1359098 h 1938520"/>
                  <a:gd name="connsiteX37" fmla="*/ 3612332 w 4626320"/>
                  <a:gd name="connsiteY37" fmla="*/ 1377205 h 1938520"/>
                  <a:gd name="connsiteX38" fmla="*/ 3793402 w 4626320"/>
                  <a:gd name="connsiteY38" fmla="*/ 1476793 h 1938520"/>
                  <a:gd name="connsiteX39" fmla="*/ 3892990 w 4626320"/>
                  <a:gd name="connsiteY39" fmla="*/ 1458686 h 1938520"/>
                  <a:gd name="connsiteX40" fmla="*/ 4218914 w 4626320"/>
                  <a:gd name="connsiteY40" fmla="*/ 1666916 h 1938520"/>
                  <a:gd name="connsiteX41" fmla="*/ 4282289 w 4626320"/>
                  <a:gd name="connsiteY41" fmla="*/ 1549221 h 1938520"/>
                  <a:gd name="connsiteX42" fmla="*/ 4336609 w 4626320"/>
                  <a:gd name="connsiteY42" fmla="*/ 1639755 h 1938520"/>
                  <a:gd name="connsiteX43" fmla="*/ 4381877 w 4626320"/>
                  <a:gd name="connsiteY43" fmla="*/ 1603541 h 1938520"/>
                  <a:gd name="connsiteX44" fmla="*/ 4499572 w 4626320"/>
                  <a:gd name="connsiteY44" fmla="*/ 1639755 h 1938520"/>
                  <a:gd name="connsiteX45" fmla="*/ 4626320 w 4626320"/>
                  <a:gd name="connsiteY45" fmla="*/ 1612595 h 1938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4626320" h="1938520">
                    <a:moveTo>
                      <a:pt x="0" y="1938520"/>
                    </a:moveTo>
                    <a:cubicBezTo>
                      <a:pt x="124485" y="1921167"/>
                      <a:pt x="248970" y="1903815"/>
                      <a:pt x="334978" y="1884199"/>
                    </a:cubicBezTo>
                    <a:cubicBezTo>
                      <a:pt x="420986" y="1864583"/>
                      <a:pt x="454182" y="1851003"/>
                      <a:pt x="516047" y="1820825"/>
                    </a:cubicBezTo>
                    <a:cubicBezTo>
                      <a:pt x="577912" y="1790647"/>
                      <a:pt x="668447" y="1734816"/>
                      <a:pt x="706170" y="1703129"/>
                    </a:cubicBezTo>
                    <a:cubicBezTo>
                      <a:pt x="743893" y="1671442"/>
                      <a:pt x="725786" y="1638246"/>
                      <a:pt x="742384" y="1630702"/>
                    </a:cubicBezTo>
                    <a:cubicBezTo>
                      <a:pt x="758982" y="1623158"/>
                      <a:pt x="769544" y="1709165"/>
                      <a:pt x="805758" y="1657862"/>
                    </a:cubicBezTo>
                    <a:cubicBezTo>
                      <a:pt x="841972" y="1606559"/>
                      <a:pt x="909873" y="1396821"/>
                      <a:pt x="959667" y="1322884"/>
                    </a:cubicBezTo>
                    <a:cubicBezTo>
                      <a:pt x="1009461" y="1248947"/>
                      <a:pt x="1068308" y="1254983"/>
                      <a:pt x="1104522" y="1214242"/>
                    </a:cubicBezTo>
                    <a:cubicBezTo>
                      <a:pt x="1140736" y="1173501"/>
                      <a:pt x="1148281" y="1135778"/>
                      <a:pt x="1176950" y="1078440"/>
                    </a:cubicBezTo>
                    <a:cubicBezTo>
                      <a:pt x="1205619" y="1021101"/>
                      <a:pt x="1234289" y="938112"/>
                      <a:pt x="1276538" y="870211"/>
                    </a:cubicBezTo>
                    <a:cubicBezTo>
                      <a:pt x="1318788" y="802310"/>
                      <a:pt x="1397251" y="713283"/>
                      <a:pt x="1430447" y="671034"/>
                    </a:cubicBezTo>
                    <a:cubicBezTo>
                      <a:pt x="1463643" y="628784"/>
                      <a:pt x="1457607" y="651419"/>
                      <a:pt x="1475714" y="616714"/>
                    </a:cubicBezTo>
                    <a:cubicBezTo>
                      <a:pt x="1493821" y="582009"/>
                      <a:pt x="1511929" y="494492"/>
                      <a:pt x="1539089" y="462805"/>
                    </a:cubicBezTo>
                    <a:cubicBezTo>
                      <a:pt x="1566249" y="431118"/>
                      <a:pt x="1613026" y="425082"/>
                      <a:pt x="1638677" y="426591"/>
                    </a:cubicBezTo>
                    <a:cubicBezTo>
                      <a:pt x="1664328" y="428100"/>
                      <a:pt x="1671873" y="491474"/>
                      <a:pt x="1692998" y="471858"/>
                    </a:cubicBezTo>
                    <a:cubicBezTo>
                      <a:pt x="1714123" y="452242"/>
                      <a:pt x="1739774" y="349636"/>
                      <a:pt x="1765425" y="308896"/>
                    </a:cubicBezTo>
                    <a:cubicBezTo>
                      <a:pt x="1791076" y="268156"/>
                      <a:pt x="1819747" y="239486"/>
                      <a:pt x="1846907" y="227415"/>
                    </a:cubicBezTo>
                    <a:cubicBezTo>
                      <a:pt x="1874068" y="215344"/>
                      <a:pt x="1904246" y="244013"/>
                      <a:pt x="1928388" y="236468"/>
                    </a:cubicBezTo>
                    <a:cubicBezTo>
                      <a:pt x="1952530" y="228923"/>
                      <a:pt x="1970637" y="207798"/>
                      <a:pt x="1991762" y="182147"/>
                    </a:cubicBezTo>
                    <a:cubicBezTo>
                      <a:pt x="2012887" y="156495"/>
                      <a:pt x="2034011" y="106701"/>
                      <a:pt x="2055136" y="82559"/>
                    </a:cubicBezTo>
                    <a:cubicBezTo>
                      <a:pt x="2076261" y="58417"/>
                      <a:pt x="2094367" y="37292"/>
                      <a:pt x="2118510" y="37292"/>
                    </a:cubicBezTo>
                    <a:cubicBezTo>
                      <a:pt x="2142653" y="37292"/>
                      <a:pt x="2178867" y="85577"/>
                      <a:pt x="2199992" y="82559"/>
                    </a:cubicBezTo>
                    <a:cubicBezTo>
                      <a:pt x="2221117" y="79541"/>
                      <a:pt x="2224134" y="29747"/>
                      <a:pt x="2245259" y="19185"/>
                    </a:cubicBezTo>
                    <a:cubicBezTo>
                      <a:pt x="2266384" y="8623"/>
                      <a:pt x="2304106" y="22203"/>
                      <a:pt x="2326740" y="19185"/>
                    </a:cubicBezTo>
                    <a:cubicBezTo>
                      <a:pt x="2349374" y="16167"/>
                      <a:pt x="2358427" y="-4958"/>
                      <a:pt x="2381061" y="1078"/>
                    </a:cubicBezTo>
                    <a:cubicBezTo>
                      <a:pt x="2403695" y="7114"/>
                      <a:pt x="2441417" y="35783"/>
                      <a:pt x="2462542" y="55399"/>
                    </a:cubicBezTo>
                    <a:cubicBezTo>
                      <a:pt x="2483667" y="75015"/>
                      <a:pt x="2489702" y="105193"/>
                      <a:pt x="2507809" y="118773"/>
                    </a:cubicBezTo>
                    <a:cubicBezTo>
                      <a:pt x="2525916" y="132353"/>
                      <a:pt x="2553077" y="109720"/>
                      <a:pt x="2571184" y="136880"/>
                    </a:cubicBezTo>
                    <a:cubicBezTo>
                      <a:pt x="2589291" y="164040"/>
                      <a:pt x="2601362" y="260610"/>
                      <a:pt x="2616451" y="281735"/>
                    </a:cubicBezTo>
                    <a:cubicBezTo>
                      <a:pt x="2631540" y="302860"/>
                      <a:pt x="2628522" y="221378"/>
                      <a:pt x="2661718" y="263628"/>
                    </a:cubicBezTo>
                    <a:cubicBezTo>
                      <a:pt x="2694914" y="305877"/>
                      <a:pt x="2780922" y="474876"/>
                      <a:pt x="2815627" y="535232"/>
                    </a:cubicBezTo>
                    <a:cubicBezTo>
                      <a:pt x="2850332" y="595588"/>
                      <a:pt x="2848823" y="574464"/>
                      <a:pt x="2869948" y="625767"/>
                    </a:cubicBezTo>
                    <a:cubicBezTo>
                      <a:pt x="2891073" y="677070"/>
                      <a:pt x="2915216" y="779676"/>
                      <a:pt x="2942376" y="843050"/>
                    </a:cubicBezTo>
                    <a:cubicBezTo>
                      <a:pt x="2969536" y="906424"/>
                      <a:pt x="3005750" y="959237"/>
                      <a:pt x="3032910" y="1006013"/>
                    </a:cubicBezTo>
                    <a:cubicBezTo>
                      <a:pt x="3060070" y="1052789"/>
                      <a:pt x="3078178" y="1079950"/>
                      <a:pt x="3105338" y="1123708"/>
                    </a:cubicBezTo>
                    <a:cubicBezTo>
                      <a:pt x="3132499" y="1167466"/>
                      <a:pt x="3143061" y="1229331"/>
                      <a:pt x="3195873" y="1268563"/>
                    </a:cubicBezTo>
                    <a:cubicBezTo>
                      <a:pt x="3248685" y="1307795"/>
                      <a:pt x="3352799" y="1340991"/>
                      <a:pt x="3422209" y="1359098"/>
                    </a:cubicBezTo>
                    <a:cubicBezTo>
                      <a:pt x="3491619" y="1377205"/>
                      <a:pt x="3550467" y="1357589"/>
                      <a:pt x="3612332" y="1377205"/>
                    </a:cubicBezTo>
                    <a:cubicBezTo>
                      <a:pt x="3674198" y="1396821"/>
                      <a:pt x="3746626" y="1463213"/>
                      <a:pt x="3793402" y="1476793"/>
                    </a:cubicBezTo>
                    <a:cubicBezTo>
                      <a:pt x="3840178" y="1490373"/>
                      <a:pt x="3822071" y="1426999"/>
                      <a:pt x="3892990" y="1458686"/>
                    </a:cubicBezTo>
                    <a:cubicBezTo>
                      <a:pt x="3963909" y="1490373"/>
                      <a:pt x="4154031" y="1651827"/>
                      <a:pt x="4218914" y="1666916"/>
                    </a:cubicBezTo>
                    <a:cubicBezTo>
                      <a:pt x="4283797" y="1682005"/>
                      <a:pt x="4262673" y="1553748"/>
                      <a:pt x="4282289" y="1549221"/>
                    </a:cubicBezTo>
                    <a:cubicBezTo>
                      <a:pt x="4301905" y="1544694"/>
                      <a:pt x="4320011" y="1630702"/>
                      <a:pt x="4336609" y="1639755"/>
                    </a:cubicBezTo>
                    <a:cubicBezTo>
                      <a:pt x="4353207" y="1648808"/>
                      <a:pt x="4354717" y="1603541"/>
                      <a:pt x="4381877" y="1603541"/>
                    </a:cubicBezTo>
                    <a:cubicBezTo>
                      <a:pt x="4409037" y="1603541"/>
                      <a:pt x="4458832" y="1638246"/>
                      <a:pt x="4499572" y="1639755"/>
                    </a:cubicBezTo>
                    <a:cubicBezTo>
                      <a:pt x="4540312" y="1641264"/>
                      <a:pt x="4626320" y="1612595"/>
                      <a:pt x="4626320" y="1612595"/>
                    </a:cubicBez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2249788" y="4791547"/>
              <a:ext cx="4953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532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24500" cy="4738143"/>
            <a:chOff x="1752600" y="750332"/>
            <a:chExt cx="5524500" cy="4738143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2006: Low March 1 SWE, Wet Spring, Max- Dust</a:t>
              </a:r>
            </a:p>
          </p:txBody>
        </p:sp>
        <p:pic>
          <p:nvPicPr>
            <p:cNvPr id="2050" name="Picture 2" descr="SanJuan_Pagosa_2006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92725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285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24500" cy="4717018"/>
            <a:chOff x="1752600" y="750332"/>
            <a:chExt cx="5524500" cy="4717018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2007: Avg March 1 SWE, Avg Spring, Min+ Dust</a:t>
              </a:r>
            </a:p>
          </p:txBody>
        </p:sp>
        <p:pic>
          <p:nvPicPr>
            <p:cNvPr id="3074" name="Picture 2" descr="SanJuan_Pagosa_2007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71600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8193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32045" cy="4726526"/>
            <a:chOff x="1752600" y="750332"/>
            <a:chExt cx="5532045" cy="4726526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2008: High March 1 SWE, Dry Spring, Avg Dust</a:t>
              </a:r>
            </a:p>
          </p:txBody>
        </p:sp>
        <p:pic>
          <p:nvPicPr>
            <p:cNvPr id="4098" name="Picture 2" descr="SanJuan_Pagosa_2008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145" y="1381108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4990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24500" cy="4756250"/>
            <a:chOff x="1752600" y="750332"/>
            <a:chExt cx="5524500" cy="4756250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2009: High March 1 SWE, Avg Spring, Max Dust</a:t>
              </a:r>
            </a:p>
          </p:txBody>
        </p:sp>
        <p:pic>
          <p:nvPicPr>
            <p:cNvPr id="5122" name="Picture 2" descr="SanJuan_Pagosa_2009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410832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0998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24500" cy="4717018"/>
            <a:chOff x="1752600" y="750332"/>
            <a:chExt cx="5524500" cy="4717018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2010: High March 1 SWE, Dry Spring, Max- Dust</a:t>
              </a:r>
            </a:p>
          </p:txBody>
        </p:sp>
        <p:pic>
          <p:nvPicPr>
            <p:cNvPr id="6146" name="Picture 2" descr="SanJuan_Pagosa_2010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71600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720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24500" cy="4717018"/>
            <a:chOff x="1752600" y="750332"/>
            <a:chExt cx="5524500" cy="4717018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2011: High March 1 SWE, Wet Spring, Avg Dust</a:t>
              </a:r>
            </a:p>
          </p:txBody>
        </p:sp>
        <p:pic>
          <p:nvPicPr>
            <p:cNvPr id="7170" name="Picture 2" descr="SanJuan_Pagosa_2011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71600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693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750332"/>
            <a:ext cx="5524500" cy="4717018"/>
            <a:chOff x="1752600" y="750332"/>
            <a:chExt cx="5524500" cy="4717018"/>
          </a:xfrm>
        </p:grpSpPr>
        <p:sp>
          <p:nvSpPr>
            <p:cNvPr id="2" name="TextBox 1"/>
            <p:cNvSpPr txBox="1"/>
            <p:nvPr/>
          </p:nvSpPr>
          <p:spPr>
            <a:xfrm>
              <a:off x="1752600" y="750332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WY 2012: Avg March 1 SWE, Dry Spring, Avg Dust</a:t>
              </a:r>
            </a:p>
          </p:txBody>
        </p:sp>
        <p:pic>
          <p:nvPicPr>
            <p:cNvPr id="8194" name="Picture 2" descr="SanJuan_Pagosa_2012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71600"/>
              <a:ext cx="5524500" cy="40957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008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348</Words>
  <Application>Microsoft Office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Landry</dc:creator>
  <cp:lastModifiedBy>jeff derry</cp:lastModifiedBy>
  <cp:revision>47</cp:revision>
  <dcterms:created xsi:type="dcterms:W3CDTF">2014-12-22T21:18:41Z</dcterms:created>
  <dcterms:modified xsi:type="dcterms:W3CDTF">2018-07-23T20:31:54Z</dcterms:modified>
</cp:coreProperties>
</file>